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553"/>
    <a:srgbClr val="FFEAD3"/>
    <a:srgbClr val="F5F5F5"/>
    <a:srgbClr val="E6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0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BA7E5-E4F2-B448-B038-0D6E9EA8F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2E0D6-E5F7-7B4A-8BA5-D24BB26B7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94CC819-241F-6841-BAEC-66BFA0AC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F4EE1F4-C860-A943-A5F2-E4CFCC7E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B973F3-6459-DF41-958A-40078440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780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2E6B6-A9EC-8249-A351-EAA671D7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65E17CC-C0CC-0141-AB7A-A826AC612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92A6334-CB96-EC43-99A4-48C8D30C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89F455-E38B-FF41-A400-E45D1B3A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5F84F28-DA7A-EA4C-9476-FFB16522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24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3275D8-600B-334F-A53E-B4B13C675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13383D3-6E6F-6841-BC3B-CD5F66A5B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33EEDC-362B-9643-AF97-0BEFC7807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0963ADC-E370-A14D-8AD5-D71747C4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D877FE-2F1E-DC45-B33B-07CC9B45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681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F7A14-4A76-6E49-A74D-0EB46F25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5D7791-A540-714E-AC94-7C346EA76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2F4ACFB-71C5-8F46-B1F0-C5BCE96E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25AB1F0-2F43-8740-B0FF-1477DB6CD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A8485F-33B3-9A4D-9024-272AFBFB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0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AFB55-E15B-5542-8739-AE8F40DB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C54DD5-6BEC-1E4B-8525-861F3278E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34B9503-77CB-E041-A82B-1137235B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E482F2-76A6-6D46-8B14-F7D9608D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D085C2B-8AB0-384A-9D1A-53E17145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411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7F2DB-FDB6-F84F-A78D-248E69C0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EFEFAE-ADEB-2D48-BD41-59DDEBDBA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ABBC5B2-6C41-E54D-A7DD-F14428313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F56F1AB-8FBB-B746-8338-7BBF13FD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246DA4-C68F-2146-AF54-77461ECE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C2C4F60-53C1-7A4B-AACB-2B777093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606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E0B3B6-667C-974B-9920-F98F2108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0098339-44A1-534F-8FBE-9AEB17BB6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305F89D-EF2F-DC49-93B0-566C6C053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BF89554-7CD3-6A4F-821E-85662E4E7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E53AB17-80E3-9C41-BE72-FDA6B5AAA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24E2165-BC4E-8942-B1E7-C385236B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87838DE6-9E0D-5D4E-A9F4-FCACE424A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9DDBA25-F496-1D48-8A5D-A21A92EE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706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589D2-C84D-694D-ADD5-C8B2C372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BA414E3-A281-3141-B2AD-A4106FFD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5B29C05-78D8-254D-ABC5-D1B647B3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61FA672-A2E1-AD4E-A8EA-BF59A4A2D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17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F461CEE6-2EFF-4C47-9806-7C52A520F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81BFE70-FD87-FC4D-B010-4B400B42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A94EF00-4927-6243-86EA-77F962A23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759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D1333-7586-6C4A-86B8-E1E40C5B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24B420-30B8-1648-A0B4-464A6F38C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69C7264-1C5B-3344-AD1D-18FF296C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75982E-C3C8-BE49-8F94-55992A0E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69297FC-3CCE-9D4B-BC77-816538B1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CED916F-A767-A54D-B391-B58A949A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778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6E2E8-63D6-1742-8727-4A669234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30EFBC72-03A2-3448-9307-AB28A09E1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F2E1A83-42D1-5746-A471-0F9E8802F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D88DF54-C7DE-C945-B0A9-CECC1049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28939B-4B42-A64F-8BF5-92A0F9BD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839410C-5A59-A548-A992-F413D6D2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03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8ABCB38-26DE-9547-B512-B9762DCE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12F6136-91A9-914A-8612-3CAAD885E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3517D3-8C50-A34E-9564-A1B678AD3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Monday, May 3, 2021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8F2826-1990-A748-91BA-DD8ED2B43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BD7DBB-4249-2F47-9279-10F79667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4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://m.shahin.pt/" TargetMode="Externa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CE115B-6992-2748-A1CC-9F0836C9E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034" y="1290683"/>
            <a:ext cx="4425551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Online Retailer Recommender System</a:t>
            </a:r>
            <a:endParaRPr lang="pt-PT" sz="4800" dirty="0">
              <a:solidFill>
                <a:srgbClr val="FFFFFF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70" name="Caixa de Texto 10">
            <a:extLst>
              <a:ext uri="{FF2B5EF4-FFF2-40B4-BE49-F238E27FC236}">
                <a16:creationId xmlns:a16="http://schemas.microsoft.com/office/drawing/2014/main" id="{8297986C-C7F6-3A43-B1B5-7AD3502546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2817" y="3849845"/>
            <a:ext cx="4425551" cy="1881751"/>
          </a:xfrm>
          <a:prstGeom prst="rect">
            <a:avLst/>
          </a:prstGeom>
        </p:spPr>
        <p:txBody>
          <a:bodyPr rot="0" spcFirstLastPara="0" vert="horz" lIns="457200" tIns="457200" rIns="0" bIns="0" numCol="1" spcCol="0" rtlCol="0" fromWordArt="0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l"/>
            <a:r>
              <a:rPr lang="pt-PT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 Sofia Silva, </a:t>
            </a:r>
            <a:r>
              <a:rPr lang="pt-PT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pt-PT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20200220</a:t>
            </a:r>
          </a:p>
          <a:p>
            <a:pPr algn="l"/>
            <a:r>
              <a:rPr lang="pt-PT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José Francisco Alves, </a:t>
            </a:r>
            <a:r>
              <a:rPr lang="pt-PT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pt-PT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20200653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Miguel Nunes, number: 20200615</a:t>
            </a:r>
            <a:endParaRPr lang="pt-PT" sz="1400" dirty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Mohammadali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Gharghi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number: 20200997</a:t>
            </a:r>
            <a:endParaRPr lang="pt-PT" sz="1400" dirty="0">
              <a:solidFill>
                <a:srgbClr val="FFFF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pt-PT" sz="14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247B21-23EA-2D46-A1B7-C5C9CFBB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279" y="848643"/>
            <a:ext cx="1608236" cy="1670895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B0010A-4A69-D44E-B332-13E8866E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078" y="4213304"/>
            <a:ext cx="3724922" cy="26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5D2880-6A08-5D42-949C-81EA5D21C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25" y="757028"/>
            <a:ext cx="8831988" cy="576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pc="-100" dirty="0">
                <a:latin typeface="Sagona Book" panose="02020503050505020204" pitchFamily="18" charset="0"/>
              </a:rPr>
              <a:t>Presentation Structure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4B3BC5-B8B6-D941-9439-58E49113C47D}"/>
              </a:ext>
            </a:extLst>
          </p:cNvPr>
          <p:cNvSpPr txBox="1"/>
          <p:nvPr/>
        </p:nvSpPr>
        <p:spPr>
          <a:xfrm>
            <a:off x="119974" y="1880635"/>
            <a:ext cx="6440129" cy="4078039"/>
          </a:xfrm>
          <a:custGeom>
            <a:avLst/>
            <a:gdLst>
              <a:gd name="connsiteX0" fmla="*/ 0 w 6440129"/>
              <a:gd name="connsiteY0" fmla="*/ 0 h 4078039"/>
              <a:gd name="connsiteX1" fmla="*/ 6440129 w 6440129"/>
              <a:gd name="connsiteY1" fmla="*/ 0 h 4078039"/>
              <a:gd name="connsiteX2" fmla="*/ 6440129 w 6440129"/>
              <a:gd name="connsiteY2" fmla="*/ 4078039 h 4078039"/>
              <a:gd name="connsiteX3" fmla="*/ 0 w 6440129"/>
              <a:gd name="connsiteY3" fmla="*/ 4078039 h 4078039"/>
              <a:gd name="connsiteX4" fmla="*/ 0 w 6440129"/>
              <a:gd name="connsiteY4" fmla="*/ 0 h 4078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0129" h="4078039" fill="none" extrusionOk="0">
                <a:moveTo>
                  <a:pt x="0" y="0"/>
                </a:moveTo>
                <a:cubicBezTo>
                  <a:pt x="2678933" y="-49533"/>
                  <a:pt x="3832561" y="-14809"/>
                  <a:pt x="6440129" y="0"/>
                </a:cubicBezTo>
                <a:cubicBezTo>
                  <a:pt x="6527768" y="931113"/>
                  <a:pt x="6367450" y="2404945"/>
                  <a:pt x="6440129" y="4078039"/>
                </a:cubicBezTo>
                <a:cubicBezTo>
                  <a:pt x="5078407" y="4029808"/>
                  <a:pt x="1601189" y="4162494"/>
                  <a:pt x="0" y="4078039"/>
                </a:cubicBezTo>
                <a:cubicBezTo>
                  <a:pt x="-38581" y="2485189"/>
                  <a:pt x="63341" y="919417"/>
                  <a:pt x="0" y="0"/>
                </a:cubicBezTo>
                <a:close/>
              </a:path>
              <a:path w="6440129" h="4078039" stroke="0" extrusionOk="0">
                <a:moveTo>
                  <a:pt x="0" y="0"/>
                </a:moveTo>
                <a:cubicBezTo>
                  <a:pt x="2343217" y="118645"/>
                  <a:pt x="3435059" y="116012"/>
                  <a:pt x="6440129" y="0"/>
                </a:cubicBezTo>
                <a:cubicBezTo>
                  <a:pt x="6307247" y="1873386"/>
                  <a:pt x="6525080" y="2455593"/>
                  <a:pt x="6440129" y="4078039"/>
                </a:cubicBezTo>
                <a:cubicBezTo>
                  <a:pt x="4102552" y="4212639"/>
                  <a:pt x="920918" y="3920843"/>
                  <a:pt x="0" y="4078039"/>
                </a:cubicBezTo>
                <a:cubicBezTo>
                  <a:pt x="-20187" y="3457842"/>
                  <a:pt x="-152480" y="739860"/>
                  <a:pt x="0" y="0"/>
                </a:cubicBezTo>
                <a:close/>
              </a:path>
            </a:pathLst>
          </a:custGeom>
          <a:solidFill>
            <a:srgbClr val="FE955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pt-PT" sz="2000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Business </a:t>
            </a:r>
            <a:r>
              <a:rPr lang="pt-PT" sz="2000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Goals</a:t>
            </a:r>
            <a:endParaRPr lang="pt-PT" sz="2000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just"/>
            <a:endParaRPr lang="pt-PT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discover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might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  <a:endParaRPr lang="pt-PT" sz="1400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leads to a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purchase</a:t>
            </a:r>
            <a:endParaRPr lang="pt-PT" sz="1400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company’s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sales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PT" sz="1400" dirty="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pt-PT" sz="2000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Expected</a:t>
            </a:r>
            <a:r>
              <a:rPr lang="pt-PT" sz="2000" spc="30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pt-PT" sz="2000" spc="30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Outcomes</a:t>
            </a:r>
            <a:endParaRPr lang="pt-PT" sz="2000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appears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website homepage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offers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range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relevant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pt-PT" sz="1400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q"/>
            </a:pP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Cold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offer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relevant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pt-PT" sz="1400" dirty="0">
                <a:ln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dirty="0" err="1">
                <a:ln/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pt-PT" sz="1400" dirty="0">
              <a:ln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PT" sz="2000" b="1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 algn="just"/>
            <a:endParaRPr lang="pt-PT" sz="2000" spc="30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7" name="Seta para a Direita 66">
            <a:extLst>
              <a:ext uri="{FF2B5EF4-FFF2-40B4-BE49-F238E27FC236}">
                <a16:creationId xmlns:a16="http://schemas.microsoft.com/office/drawing/2014/main" id="{036145CF-2519-3445-85BD-5EA216CBFD43}"/>
              </a:ext>
            </a:extLst>
          </p:cNvPr>
          <p:cNvSpPr/>
          <p:nvPr/>
        </p:nvSpPr>
        <p:spPr>
          <a:xfrm>
            <a:off x="6560103" y="4029959"/>
            <a:ext cx="953729" cy="122322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111595-61AE-8A44-B13B-FD992F3A4F37}"/>
              </a:ext>
            </a:extLst>
          </p:cNvPr>
          <p:cNvSpPr txBox="1"/>
          <p:nvPr/>
        </p:nvSpPr>
        <p:spPr>
          <a:xfrm>
            <a:off x="7513832" y="3687450"/>
            <a:ext cx="4576764" cy="2616101"/>
          </a:xfrm>
          <a:prstGeom prst="rect">
            <a:avLst/>
          </a:prstGeom>
          <a:solidFill>
            <a:srgbClr val="E6E6FF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pt-P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 </a:t>
            </a:r>
            <a:r>
              <a:rPr lang="pt-P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Mining</a:t>
            </a:r>
            <a:r>
              <a:rPr lang="pt-PT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Go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als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Collaborative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Filtering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for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Implicit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datasets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using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ALS;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Apriori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recommender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system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and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Association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Rules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Recommender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system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model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evaluation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with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Logistic</a:t>
            </a:r>
            <a:r>
              <a:rPr lang="pt-PT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 </a:t>
            </a:r>
            <a:r>
              <a:rPr lang="pt-PT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Regression</a:t>
            </a:r>
            <a:endParaRPr lang="pt-PT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  <a:p>
            <a:endParaRPr lang="pt-PT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AF848D4-0A8F-F94D-82B7-F2E2E18CE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103" y="-85546"/>
            <a:ext cx="5631897" cy="37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045" y="538426"/>
            <a:ext cx="2665765" cy="196268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br>
              <a:rPr lang="en-US" sz="6000" b="1" kern="1200" spc="-1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6000" kern="1200" spc="-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0" name="Freeform: Shape 7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1" name="Freeform: Shape 7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2" name="Freeform: Shape 7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3" name="Freeform: Shape 8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34" name="Freeform: Shape 8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B26A46-02D5-2B4C-B025-55370BFA61F0}"/>
              </a:ext>
            </a:extLst>
          </p:cNvPr>
          <p:cNvSpPr/>
          <p:nvPr/>
        </p:nvSpPr>
        <p:spPr>
          <a:xfrm>
            <a:off x="1141435" y="791295"/>
            <a:ext cx="3929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Recommendation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System</a:t>
            </a:r>
            <a:endParaRPr lang="pt-PT" sz="28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7" name="Gráfico 26" descr="Distintivo 1 com preenchimento sólido">
            <a:extLst>
              <a:ext uri="{FF2B5EF4-FFF2-40B4-BE49-F238E27FC236}">
                <a16:creationId xmlns:a16="http://schemas.microsoft.com/office/drawing/2014/main" id="{06A4979F-6B2C-3543-95BD-42D88E6EF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91" y="564372"/>
            <a:ext cx="914400" cy="9144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A33D442-F959-CD46-91F4-A0F0E2E41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5" t="13661" r="10658" b="8124"/>
          <a:stretch/>
        </p:blipFill>
        <p:spPr bwMode="auto">
          <a:xfrm>
            <a:off x="7050765" y="1160627"/>
            <a:ext cx="3926191" cy="397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5EA32E58-A538-FC40-8BD3-05D8CF1CB5FA}"/>
              </a:ext>
            </a:extLst>
          </p:cNvPr>
          <p:cNvSpPr/>
          <p:nvPr/>
        </p:nvSpPr>
        <p:spPr>
          <a:xfrm>
            <a:off x="490654" y="1478772"/>
            <a:ext cx="5486400" cy="673413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 built based on user’s experience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D9970360-931B-664F-8037-6DEB6FCAE374}"/>
              </a:ext>
            </a:extLst>
          </p:cNvPr>
          <p:cNvSpPr/>
          <p:nvPr/>
        </p:nvSpPr>
        <p:spPr>
          <a:xfrm>
            <a:off x="485186" y="2825917"/>
            <a:ext cx="5486400" cy="673413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User reaches the website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1C23ACB6-EAFA-7342-B622-DA542D4099A7}"/>
              </a:ext>
            </a:extLst>
          </p:cNvPr>
          <p:cNvSpPr/>
          <p:nvPr/>
        </p:nvSpPr>
        <p:spPr>
          <a:xfrm>
            <a:off x="485186" y="4173062"/>
            <a:ext cx="5486400" cy="881785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Proceed with login, the customer ID will be detected and predicts items based on users previous bought and visit items</a:t>
            </a:r>
          </a:p>
        </p:txBody>
      </p:sp>
      <p:sp>
        <p:nvSpPr>
          <p:cNvPr id="17" name="Retângulo Arredondado 16">
            <a:extLst>
              <a:ext uri="{FF2B5EF4-FFF2-40B4-BE49-F238E27FC236}">
                <a16:creationId xmlns:a16="http://schemas.microsoft.com/office/drawing/2014/main" id="{AA718B29-5287-9F43-B9BE-4C3ACD891F57}"/>
              </a:ext>
            </a:extLst>
          </p:cNvPr>
          <p:cNvSpPr/>
          <p:nvPr/>
        </p:nvSpPr>
        <p:spPr>
          <a:xfrm>
            <a:off x="485186" y="5730504"/>
            <a:ext cx="5486400" cy="850400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Model suggests complementary and similar items with recent bought items with a score that can be used for sorting suggested items</a:t>
            </a:r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B5812927-8BB4-7742-882D-F3C51198024D}"/>
              </a:ext>
            </a:extLst>
          </p:cNvPr>
          <p:cNvSpPr/>
          <p:nvPr/>
        </p:nvSpPr>
        <p:spPr>
          <a:xfrm rot="5400000">
            <a:off x="2845843" y="2216375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EE989720-C7B3-1F4E-8773-1328F91CB0E8}"/>
              </a:ext>
            </a:extLst>
          </p:cNvPr>
          <p:cNvSpPr/>
          <p:nvPr/>
        </p:nvSpPr>
        <p:spPr>
          <a:xfrm rot="5400000">
            <a:off x="2845841" y="3563521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6FBE972A-EA7B-094F-9A3B-052275B29935}"/>
              </a:ext>
            </a:extLst>
          </p:cNvPr>
          <p:cNvSpPr/>
          <p:nvPr/>
        </p:nvSpPr>
        <p:spPr>
          <a:xfrm rot="5400000">
            <a:off x="2845841" y="5126753"/>
            <a:ext cx="520271" cy="54535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55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br>
              <a:rPr lang="en-US" sz="6000" b="1" kern="1200" spc="-1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6000" kern="1200" spc="-1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77" name="Freeform: Shape 72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8C909F9-790C-2E42-9130-971F893A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1323" y="1393158"/>
            <a:ext cx="4309366" cy="3237765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B26A46-02D5-2B4C-B025-55370BFA61F0}"/>
              </a:ext>
            </a:extLst>
          </p:cNvPr>
          <p:cNvSpPr/>
          <p:nvPr/>
        </p:nvSpPr>
        <p:spPr>
          <a:xfrm>
            <a:off x="1141435" y="791295"/>
            <a:ext cx="7698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Cold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start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: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offer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relevant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products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to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new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customers</a:t>
            </a:r>
            <a:endParaRPr lang="pt-PT" sz="28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8" name="Gráfico 27" descr="Distintivo com preenchimento sólido">
            <a:extLst>
              <a:ext uri="{FF2B5EF4-FFF2-40B4-BE49-F238E27FC236}">
                <a16:creationId xmlns:a16="http://schemas.microsoft.com/office/drawing/2014/main" id="{E2B7D76E-04CE-974D-977D-DCEB3CD81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08" y="595588"/>
            <a:ext cx="914400" cy="914400"/>
          </a:xfrm>
          <a:prstGeom prst="rect">
            <a:avLst/>
          </a:prstGeom>
        </p:spPr>
      </p:pic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77B2C050-C625-2A4D-95B6-FE2E0310FE7C}"/>
              </a:ext>
            </a:extLst>
          </p:cNvPr>
          <p:cNvSpPr/>
          <p:nvPr/>
        </p:nvSpPr>
        <p:spPr>
          <a:xfrm>
            <a:off x="440688" y="1717181"/>
            <a:ext cx="5486400" cy="673413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Website waits for the user to choose an item, then suggests similar predicts based on selected item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199E128-CA18-DE4B-91D3-1DE8AE8A3304}"/>
              </a:ext>
            </a:extLst>
          </p:cNvPr>
          <p:cNvSpPr/>
          <p:nvPr/>
        </p:nvSpPr>
        <p:spPr>
          <a:xfrm>
            <a:off x="581311" y="2856844"/>
            <a:ext cx="311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>
                <a:hlinkClick r:id="rId5"/>
              </a:rPr>
              <a:t>Recommendation System</a:t>
            </a:r>
            <a:endParaRPr lang="pt-PT" dirty="0"/>
          </a:p>
        </p:txBody>
      </p:sp>
      <p:pic>
        <p:nvPicPr>
          <p:cNvPr id="4" name="Gráfico 3" descr="Web design com preenchimento sólido">
            <a:extLst>
              <a:ext uri="{FF2B5EF4-FFF2-40B4-BE49-F238E27FC236}">
                <a16:creationId xmlns:a16="http://schemas.microsoft.com/office/drawing/2014/main" id="{E41A35FC-7C19-6344-A09B-6B8CE09AC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3888" y="2554841"/>
            <a:ext cx="914400" cy="914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B246D2-A3F7-F442-9D72-4980AC76A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6" y="3631825"/>
            <a:ext cx="4417977" cy="2595747"/>
          </a:xfrm>
          <a:prstGeom prst="rect">
            <a:avLst/>
          </a:prstGeom>
        </p:spPr>
      </p:pic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0623D438-F358-534F-BD81-964BBC3E1888}"/>
              </a:ext>
            </a:extLst>
          </p:cNvPr>
          <p:cNvSpPr/>
          <p:nvPr/>
        </p:nvSpPr>
        <p:spPr>
          <a:xfrm>
            <a:off x="212201" y="6261523"/>
            <a:ext cx="4049569" cy="499290"/>
          </a:xfrm>
          <a:prstGeom prst="roundRect">
            <a:avLst/>
          </a:prstGeom>
          <a:solidFill>
            <a:schemeClr val="accent2"/>
          </a:solidFill>
          <a:ln>
            <a:solidFill>
              <a:srgbClr val="FE95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Recommendation System based on the visitor ID </a:t>
            </a:r>
          </a:p>
        </p:txBody>
      </p:sp>
    </p:spTree>
    <p:extLst>
      <p:ext uri="{BB962C8B-B14F-4D97-AF65-F5344CB8AC3E}">
        <p14:creationId xmlns:p14="http://schemas.microsoft.com/office/powerpoint/2010/main" val="240597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Arc 7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F2D776A-0FEF-F641-A9EC-0E0A8791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8" y="1370171"/>
            <a:ext cx="5085580" cy="238760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br>
              <a:rPr lang="en-US" sz="6000" b="1" spc="-10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US" sz="6000" spc="-10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CAE034-7DB6-CE42-BB83-9D4891776616}"/>
              </a:ext>
            </a:extLst>
          </p:cNvPr>
          <p:cNvSpPr txBox="1"/>
          <p:nvPr/>
        </p:nvSpPr>
        <p:spPr>
          <a:xfrm>
            <a:off x="485186" y="1705461"/>
            <a:ext cx="5960911" cy="661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742950" lvl="1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400">
              <a:ln/>
              <a:solidFill>
                <a:schemeClr val="tx2">
                  <a:lumMod val="50000"/>
                </a:schemeClr>
              </a:solidFill>
            </a:endParaRPr>
          </a:p>
          <a:p>
            <a:pPr algn="just">
              <a:spcAft>
                <a:spcPts val="600"/>
              </a:spcAft>
            </a:pPr>
            <a:endParaRPr lang="pt-PT" b="1" spc="30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9B26A46-02D5-2B4C-B025-55370BFA61F0}"/>
              </a:ext>
            </a:extLst>
          </p:cNvPr>
          <p:cNvSpPr/>
          <p:nvPr/>
        </p:nvSpPr>
        <p:spPr>
          <a:xfrm>
            <a:off x="1409924" y="1108560"/>
            <a:ext cx="615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Evaluation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strategies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and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quality</a:t>
            </a:r>
            <a:r>
              <a:rPr lang="pt-PT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pt-PT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Calibri" panose="020F0502020204030204" pitchFamily="34" charset="0"/>
              </a:rPr>
              <a:t>measure</a:t>
            </a:r>
            <a:endParaRPr lang="pt-PT" sz="28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3" name="Gráfico 2" descr="Distintivo 3 com preenchimento sólido">
            <a:extLst>
              <a:ext uri="{FF2B5EF4-FFF2-40B4-BE49-F238E27FC236}">
                <a16:creationId xmlns:a16="http://schemas.microsoft.com/office/drawing/2014/main" id="{AF6F171C-C02A-4346-B488-ABFE634A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621" y="815179"/>
            <a:ext cx="914400" cy="914400"/>
          </a:xfrm>
          <a:prstGeom prst="rect">
            <a:avLst/>
          </a:prstGeom>
        </p:spPr>
      </p:pic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3B049F09-7238-C54E-8500-C477913E24F5}"/>
              </a:ext>
            </a:extLst>
          </p:cNvPr>
          <p:cNvSpPr/>
          <p:nvPr/>
        </p:nvSpPr>
        <p:spPr>
          <a:xfrm>
            <a:off x="485186" y="2169546"/>
            <a:ext cx="5486400" cy="149856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dirty="0"/>
              <a:t>It is clear a linear relationship between the number of items viewed and the items purchased – the higher the view count, the higher the chances of that visitor buying something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331755CF-5331-8342-BFBD-FD560F3D8CAD}"/>
              </a:ext>
            </a:extLst>
          </p:cNvPr>
          <p:cNvSpPr/>
          <p:nvPr/>
        </p:nvSpPr>
        <p:spPr>
          <a:xfrm>
            <a:off x="414039" y="3957416"/>
            <a:ext cx="5486400" cy="133467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model's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in </a:t>
            </a:r>
            <a:r>
              <a:rPr lang="pt-PT" dirty="0" err="1"/>
              <a:t>predicting</a:t>
            </a:r>
            <a:r>
              <a:rPr lang="pt-PT" dirty="0"/>
              <a:t> </a:t>
            </a:r>
            <a:r>
              <a:rPr lang="pt-PT" dirty="0" err="1"/>
              <a:t>buying</a:t>
            </a:r>
            <a:r>
              <a:rPr lang="pt-PT" dirty="0"/>
              <a:t> </a:t>
            </a:r>
            <a:r>
              <a:rPr lang="pt-PT" dirty="0" err="1"/>
              <a:t>visitors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around</a:t>
            </a:r>
            <a:r>
              <a:rPr lang="pt-PT" dirty="0"/>
              <a:t> 80%</a:t>
            </a:r>
          </a:p>
          <a:p>
            <a:pPr algn="ctr" fontAlgn="base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FB4682-5ED7-3745-B017-F9B0A48C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553"/>
            <a:ext cx="5163184" cy="460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5542A3-050A-4D41-9B6B-380FC245F3D7}">
  <we:reference id="wa104178141" version="4.3.3.0" store="pt-PT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0DA503DC32B4CBFEFB14C249D8605" ma:contentTypeVersion="4" ma:contentTypeDescription="Create a new document." ma:contentTypeScope="" ma:versionID="ca3dded93b4f68b434dc4223b33c74ce">
  <xsd:schema xmlns:xsd="http://www.w3.org/2001/XMLSchema" xmlns:xs="http://www.w3.org/2001/XMLSchema" xmlns:p="http://schemas.microsoft.com/office/2006/metadata/properties" xmlns:ns2="a22f6f11-1c1a-4305-8112-916771c7dbff" targetNamespace="http://schemas.microsoft.com/office/2006/metadata/properties" ma:root="true" ma:fieldsID="02d9d313d2df745cd6ad0ef00a19ede7" ns2:_="">
    <xsd:import namespace="a22f6f11-1c1a-4305-8112-916771c7db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f6f11-1c1a-4305-8112-916771c7d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F4CBF9-4A43-4FA7-AC5F-84B986A81116}">
  <ds:schemaRefs>
    <ds:schemaRef ds:uri="a22f6f11-1c1a-4305-8112-916771c7db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A5F6BC-55D7-4C37-ABB8-FDE0DB3648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8E1834-CE10-4FC9-A3A1-BC1AE7BD75D5}">
  <ds:schemaRefs>
    <ds:schemaRef ds:uri="a22f6f11-1c1a-4305-8112-916771c7db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255</Words>
  <Application>Microsoft Macintosh PowerPoint</Application>
  <PresentationFormat>Ecrã Panorâmico</PresentationFormat>
  <Paragraphs>36</Paragraphs>
  <Slides>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12" baseType="lpstr">
      <vt:lpstr>Apple Symbols</vt:lpstr>
      <vt:lpstr>Arial</vt:lpstr>
      <vt:lpstr>Calibri</vt:lpstr>
      <vt:lpstr>Calibri Light</vt:lpstr>
      <vt:lpstr>Sagona Book</vt:lpstr>
      <vt:lpstr>Wingdings</vt:lpstr>
      <vt:lpstr>Tema do Office</vt:lpstr>
      <vt:lpstr>Online Retailer Recommender System</vt:lpstr>
      <vt:lpstr>Presentation Structure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Instacart Market Basket Analysis</dc:title>
  <dc:creator>ana sofia silva</dc:creator>
  <cp:lastModifiedBy>ana sofia silva</cp:lastModifiedBy>
  <cp:revision>13</cp:revision>
  <dcterms:created xsi:type="dcterms:W3CDTF">2021-04-17T19:45:26Z</dcterms:created>
  <dcterms:modified xsi:type="dcterms:W3CDTF">2021-05-02T23:49:42Z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0x010100BA20DA503DC32B4CBFEFB14C249D8605</vt:lpwstr>
  </property>
</Properties>
</file>